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 id="262" r:id="rId8"/>
    <p:sldId id="263" r:id="rId9"/>
    <p:sldId id="264"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64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C7A039F0-092B-49BC-BFD5-41D9327477CA}" type="datetimeFigureOut">
              <a:rPr lang="el-GR" smtClean="0"/>
              <a:pPr/>
              <a:t>10/11/2014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DBD61D1-4053-4753-95DB-A7F8D75EC502}" type="slidenum">
              <a:rPr lang="el-GR" smtClean="0"/>
              <a:pPr/>
              <a:t>‹#›</a:t>
            </a:fld>
            <a:endParaRPr lang="el-GR"/>
          </a:p>
        </p:txBody>
      </p:sp>
    </p:spTree>
    <p:extLst>
      <p:ext uri="{BB962C8B-B14F-4D97-AF65-F5344CB8AC3E}">
        <p14:creationId xmlns:p14="http://schemas.microsoft.com/office/powerpoint/2010/main" xmlns="" val="3779749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7A039F0-092B-49BC-BFD5-41D9327477CA}" type="datetimeFigureOut">
              <a:rPr lang="el-GR" smtClean="0"/>
              <a:pPr/>
              <a:t>10/11/2014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DBD61D1-4053-4753-95DB-A7F8D75EC502}" type="slidenum">
              <a:rPr lang="el-GR" smtClean="0"/>
              <a:pPr/>
              <a:t>‹#›</a:t>
            </a:fld>
            <a:endParaRPr lang="el-GR"/>
          </a:p>
        </p:txBody>
      </p:sp>
    </p:spTree>
    <p:extLst>
      <p:ext uri="{BB962C8B-B14F-4D97-AF65-F5344CB8AC3E}">
        <p14:creationId xmlns:p14="http://schemas.microsoft.com/office/powerpoint/2010/main" xmlns="" val="607873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7A039F0-092B-49BC-BFD5-41D9327477CA}" type="datetimeFigureOut">
              <a:rPr lang="el-GR" smtClean="0"/>
              <a:pPr/>
              <a:t>10/11/2014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DBD61D1-4053-4753-95DB-A7F8D75EC502}" type="slidenum">
              <a:rPr lang="el-GR" smtClean="0"/>
              <a:pPr/>
              <a:t>‹#›</a:t>
            </a:fld>
            <a:endParaRPr lang="el-GR"/>
          </a:p>
        </p:txBody>
      </p:sp>
    </p:spTree>
    <p:extLst>
      <p:ext uri="{BB962C8B-B14F-4D97-AF65-F5344CB8AC3E}">
        <p14:creationId xmlns:p14="http://schemas.microsoft.com/office/powerpoint/2010/main" xmlns="" val="330512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7A039F0-092B-49BC-BFD5-41D9327477CA}" type="datetimeFigureOut">
              <a:rPr lang="el-GR" smtClean="0"/>
              <a:pPr/>
              <a:t>10/11/2014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DBD61D1-4053-4753-95DB-A7F8D75EC502}" type="slidenum">
              <a:rPr lang="el-GR" smtClean="0"/>
              <a:pPr/>
              <a:t>‹#›</a:t>
            </a:fld>
            <a:endParaRPr lang="el-GR"/>
          </a:p>
        </p:txBody>
      </p:sp>
    </p:spTree>
    <p:extLst>
      <p:ext uri="{BB962C8B-B14F-4D97-AF65-F5344CB8AC3E}">
        <p14:creationId xmlns:p14="http://schemas.microsoft.com/office/powerpoint/2010/main" xmlns="" val="387391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C7A039F0-092B-49BC-BFD5-41D9327477CA}" type="datetimeFigureOut">
              <a:rPr lang="el-GR" smtClean="0"/>
              <a:pPr/>
              <a:t>10/11/2014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DBD61D1-4053-4753-95DB-A7F8D75EC502}" type="slidenum">
              <a:rPr lang="el-GR" smtClean="0"/>
              <a:pPr/>
              <a:t>‹#›</a:t>
            </a:fld>
            <a:endParaRPr lang="el-GR"/>
          </a:p>
        </p:txBody>
      </p:sp>
    </p:spTree>
    <p:extLst>
      <p:ext uri="{BB962C8B-B14F-4D97-AF65-F5344CB8AC3E}">
        <p14:creationId xmlns:p14="http://schemas.microsoft.com/office/powerpoint/2010/main" xmlns="" val="945191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C7A039F0-092B-49BC-BFD5-41D9327477CA}" type="datetimeFigureOut">
              <a:rPr lang="el-GR" smtClean="0"/>
              <a:pPr/>
              <a:t>10/11/2014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DBD61D1-4053-4753-95DB-A7F8D75EC502}" type="slidenum">
              <a:rPr lang="el-GR" smtClean="0"/>
              <a:pPr/>
              <a:t>‹#›</a:t>
            </a:fld>
            <a:endParaRPr lang="el-GR"/>
          </a:p>
        </p:txBody>
      </p:sp>
    </p:spTree>
    <p:extLst>
      <p:ext uri="{BB962C8B-B14F-4D97-AF65-F5344CB8AC3E}">
        <p14:creationId xmlns:p14="http://schemas.microsoft.com/office/powerpoint/2010/main" xmlns="" val="184411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C7A039F0-092B-49BC-BFD5-41D9327477CA}" type="datetimeFigureOut">
              <a:rPr lang="el-GR" smtClean="0"/>
              <a:pPr/>
              <a:t>10/11/2014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FDBD61D1-4053-4753-95DB-A7F8D75EC502}" type="slidenum">
              <a:rPr lang="el-GR" smtClean="0"/>
              <a:pPr/>
              <a:t>‹#›</a:t>
            </a:fld>
            <a:endParaRPr lang="el-GR"/>
          </a:p>
        </p:txBody>
      </p:sp>
    </p:spTree>
    <p:extLst>
      <p:ext uri="{BB962C8B-B14F-4D97-AF65-F5344CB8AC3E}">
        <p14:creationId xmlns:p14="http://schemas.microsoft.com/office/powerpoint/2010/main" xmlns="" val="67941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7A039F0-092B-49BC-BFD5-41D9327477CA}" type="datetimeFigureOut">
              <a:rPr lang="el-GR" smtClean="0"/>
              <a:pPr/>
              <a:t>10/11/2014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FDBD61D1-4053-4753-95DB-A7F8D75EC502}" type="slidenum">
              <a:rPr lang="el-GR" smtClean="0"/>
              <a:pPr/>
              <a:t>‹#›</a:t>
            </a:fld>
            <a:endParaRPr lang="el-GR"/>
          </a:p>
        </p:txBody>
      </p:sp>
    </p:spTree>
    <p:extLst>
      <p:ext uri="{BB962C8B-B14F-4D97-AF65-F5344CB8AC3E}">
        <p14:creationId xmlns:p14="http://schemas.microsoft.com/office/powerpoint/2010/main" xmlns="" val="3758413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7A039F0-092B-49BC-BFD5-41D9327477CA}" type="datetimeFigureOut">
              <a:rPr lang="el-GR" smtClean="0"/>
              <a:pPr/>
              <a:t>10/11/2014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FDBD61D1-4053-4753-95DB-A7F8D75EC502}" type="slidenum">
              <a:rPr lang="el-GR" smtClean="0"/>
              <a:pPr/>
              <a:t>‹#›</a:t>
            </a:fld>
            <a:endParaRPr lang="el-GR"/>
          </a:p>
        </p:txBody>
      </p:sp>
    </p:spTree>
    <p:extLst>
      <p:ext uri="{BB962C8B-B14F-4D97-AF65-F5344CB8AC3E}">
        <p14:creationId xmlns:p14="http://schemas.microsoft.com/office/powerpoint/2010/main" xmlns="" val="309858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7A039F0-092B-49BC-BFD5-41D9327477CA}" type="datetimeFigureOut">
              <a:rPr lang="el-GR" smtClean="0"/>
              <a:pPr/>
              <a:t>10/11/2014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DBD61D1-4053-4753-95DB-A7F8D75EC502}" type="slidenum">
              <a:rPr lang="el-GR" smtClean="0"/>
              <a:pPr/>
              <a:t>‹#›</a:t>
            </a:fld>
            <a:endParaRPr lang="el-GR"/>
          </a:p>
        </p:txBody>
      </p:sp>
    </p:spTree>
    <p:extLst>
      <p:ext uri="{BB962C8B-B14F-4D97-AF65-F5344CB8AC3E}">
        <p14:creationId xmlns:p14="http://schemas.microsoft.com/office/powerpoint/2010/main" xmlns="" val="3662197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7A039F0-092B-49BC-BFD5-41D9327477CA}" type="datetimeFigureOut">
              <a:rPr lang="el-GR" smtClean="0"/>
              <a:pPr/>
              <a:t>10/11/2014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DBD61D1-4053-4753-95DB-A7F8D75EC502}" type="slidenum">
              <a:rPr lang="el-GR" smtClean="0"/>
              <a:pPr/>
              <a:t>‹#›</a:t>
            </a:fld>
            <a:endParaRPr lang="el-GR"/>
          </a:p>
        </p:txBody>
      </p:sp>
    </p:spTree>
    <p:extLst>
      <p:ext uri="{BB962C8B-B14F-4D97-AF65-F5344CB8AC3E}">
        <p14:creationId xmlns:p14="http://schemas.microsoft.com/office/powerpoint/2010/main" xmlns="" val="628742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A039F0-092B-49BC-BFD5-41D9327477CA}" type="datetimeFigureOut">
              <a:rPr lang="el-GR" smtClean="0"/>
              <a:pPr/>
              <a:t>10/11/2014</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BD61D1-4053-4753-95DB-A7F8D75EC502}" type="slidenum">
              <a:rPr lang="el-GR" smtClean="0"/>
              <a:pPr/>
              <a:t>‹#›</a:t>
            </a:fld>
            <a:endParaRPr lang="el-GR"/>
          </a:p>
        </p:txBody>
      </p:sp>
    </p:spTree>
    <p:extLst>
      <p:ext uri="{BB962C8B-B14F-4D97-AF65-F5344CB8AC3E}">
        <p14:creationId xmlns:p14="http://schemas.microsoft.com/office/powerpoint/2010/main" xmlns="" val="1114379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zp_uIjeD0P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KzngCCfFHk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Zj_2PKi5jNQ"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el.wikipedia.org/wiki/%CE%91%CF%85%CE%B3%CF%8C" TargetMode="External"/><Relationship Id="rId13" Type="http://schemas.openxmlformats.org/officeDocument/2006/relationships/hyperlink" Target="http://el.wikipedia.org/wiki/%CE%95%CE%BB%CE%B9%CE%AC" TargetMode="External"/><Relationship Id="rId18" Type="http://schemas.openxmlformats.org/officeDocument/2006/relationships/hyperlink" Target="http://el.wikipedia.org/wiki/%CE%A0%CE%B1%CF%80%CE%B1%CF%81%CE%BF%CF%8D%CE%BD%CE%B1" TargetMode="External"/><Relationship Id="rId3" Type="http://schemas.openxmlformats.org/officeDocument/2006/relationships/hyperlink" Target="http://el.wikipedia.org/wiki/%CE%9D%CE%B5%CF%81%CF%8C" TargetMode="External"/><Relationship Id="rId21" Type="http://schemas.openxmlformats.org/officeDocument/2006/relationships/hyperlink" Target="http://el.wikipedia.org/wiki/%CE%86%CE%BC%CF%85%CE%BB%CE%BF" TargetMode="External"/><Relationship Id="rId7" Type="http://schemas.openxmlformats.org/officeDocument/2006/relationships/hyperlink" Target="http://el.wikipedia.org/wiki/%CE%93%CE%AC%CE%BB%CE%B1" TargetMode="External"/><Relationship Id="rId12" Type="http://schemas.openxmlformats.org/officeDocument/2006/relationships/hyperlink" Target="http://el.wikipedia.org/wiki/%CE%96%CE%AC%CF%87%CE%B1%CF%81%CE%B7" TargetMode="External"/><Relationship Id="rId17" Type="http://schemas.openxmlformats.org/officeDocument/2006/relationships/hyperlink" Target="http://el.wikipedia.org/wiki/%CE%9A%CE%B1%CF%81%CF%8D%CE%B4%CE%B9" TargetMode="External"/><Relationship Id="rId2" Type="http://schemas.openxmlformats.org/officeDocument/2006/relationships/hyperlink" Target="http://el.wikipedia.org/wiki/%CE%91%CE%BB%CE%B5%CF%8D%CF%81%CE%B9" TargetMode="External"/><Relationship Id="rId16" Type="http://schemas.openxmlformats.org/officeDocument/2006/relationships/hyperlink" Target="http://el.wikipedia.org/wiki/%CE%9E%CE%B7%CF%81%CE%BF%CE%AF_%CE%BA%CE%B1%CF%81%CF%80%CE%BF%CE%AF" TargetMode="External"/><Relationship Id="rId20" Type="http://schemas.openxmlformats.org/officeDocument/2006/relationships/hyperlink" Target="http://el.wikipedia.org/wiki/%CE%96%CF%8D%CE%BC%CF%89%CF%83%CE%B7" TargetMode="External"/><Relationship Id="rId1" Type="http://schemas.openxmlformats.org/officeDocument/2006/relationships/slideLayout" Target="../slideLayouts/slideLayout2.xml"/><Relationship Id="rId6" Type="http://schemas.openxmlformats.org/officeDocument/2006/relationships/hyperlink" Target="http://el.wikipedia.org/w/index.php?title=%CE%9C%CE%B1%CE%B3%CE%B5%CE%B9%CF%81%CE%B9%CE%BA%CE%AE_%CF%83%CF%8C%CE%B4%CE%B1&amp;action=edit&amp;redlink=1" TargetMode="External"/><Relationship Id="rId11" Type="http://schemas.openxmlformats.org/officeDocument/2006/relationships/hyperlink" Target="http://el.wikipedia.org/wiki/%CE%A3%CF%84%CE%B1%CF%86%CE%AF%CE%B4%CE%B5%CF%82" TargetMode="External"/><Relationship Id="rId5" Type="http://schemas.openxmlformats.org/officeDocument/2006/relationships/hyperlink" Target="http://el.wikipedia.org/w/index.php?title=%CE%9C%CE%B1%CE%B3%CE%B9%CE%AC&amp;action=edit&amp;redlink=1" TargetMode="External"/><Relationship Id="rId15" Type="http://schemas.openxmlformats.org/officeDocument/2006/relationships/hyperlink" Target="http://el.wikipedia.org/wiki/%CE%9A%CF%81%CE%B5%CE%BC%CE%BC%CF%8D%CE%B4%CE%B9" TargetMode="External"/><Relationship Id="rId23" Type="http://schemas.openxmlformats.org/officeDocument/2006/relationships/hyperlink" Target="http://el.wikipedia.org/wiki/%CE%93%CE%BB%CE%BF%CF%85%CF%84%CE%AD%CE%BD%CE%B7" TargetMode="External"/><Relationship Id="rId10" Type="http://schemas.openxmlformats.org/officeDocument/2006/relationships/hyperlink" Target="http://el.wikipedia.org/wiki/%CE%A6%CF%81%CE%BF%CF%8D%CF%84%CE%BF" TargetMode="External"/><Relationship Id="rId19" Type="http://schemas.openxmlformats.org/officeDocument/2006/relationships/hyperlink" Target="http://el.wikipedia.org/w/index.php?title=%CE%A0%CF%81%CE%BF%CE%B6%CF%8D%CE%BC%CE%B9&amp;action=edit&amp;redlink=1" TargetMode="External"/><Relationship Id="rId4" Type="http://schemas.openxmlformats.org/officeDocument/2006/relationships/hyperlink" Target="http://el.wikipedia.org/wiki/%CE%91%CE%BB%CE%AC%CF%84%CE%B9" TargetMode="External"/><Relationship Id="rId9" Type="http://schemas.openxmlformats.org/officeDocument/2006/relationships/hyperlink" Target="http://el.wikipedia.org/wiki/%CE%9C%CF%80%CE%B1%CF%87%CE%B1%CF%81%CE%B9%CE%BA%CE%AC" TargetMode="External"/><Relationship Id="rId14" Type="http://schemas.openxmlformats.org/officeDocument/2006/relationships/hyperlink" Target="http://el.wikipedia.org/wiki/%CE%9B%CE%B1%CF%87%CE%B1%CE%BD%CE%B9%CE%BA%CE%AC" TargetMode="External"/><Relationship Id="rId22" Type="http://schemas.openxmlformats.org/officeDocument/2006/relationships/hyperlink" Target="http://el.wikipedia.org/wiki/%CE%94%CE%B9%CE%BF%CE%BE%CE%B5%CE%AF%CE%B4%CE%B9%CE%BF_%CF%84%CE%BF%CF%85_%CE%AC%CE%BD%CE%B8%CF%81%CE%B1%CE%BA%CE%B1"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l.wikipedia.org/wiki/%CE%9A%CF%81%CE%B9%CE%B8%CE%AC%CF%81%CE%B9" TargetMode="External"/><Relationship Id="rId2" Type="http://schemas.openxmlformats.org/officeDocument/2006/relationships/hyperlink" Target="http://el.wikipedia.org/wiki/%CE%A3%CE%AF%CE%BA%CE%B1%CE%BB%CE%B7" TargetMode="External"/><Relationship Id="rId1" Type="http://schemas.openxmlformats.org/officeDocument/2006/relationships/slideLayout" Target="../slideLayouts/slideLayout2.xml"/><Relationship Id="rId5" Type="http://schemas.openxmlformats.org/officeDocument/2006/relationships/hyperlink" Target="http://el.wikipedia.org/wiki/%CE%92%CF%81%CF%8E%CE%BC%CE%B7" TargetMode="External"/><Relationship Id="rId4" Type="http://schemas.openxmlformats.org/officeDocument/2006/relationships/hyperlink" Target="http://el.wikipedia.org/wiki/%CE%9A%CE%B1%CE%BB%CE%B1%CE%BC%CF%80%CF%8C%CE%BA%CE%B9"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el.wikipedia.org/wiki/%CE%A0%CE%BB%CE%AF%CE%BD%CE%B9%CE%BF%CF%82_%CE%BF_%CE%A0%CF%81%CE%B5%CF%83%CE%B2%CF%8D%CF%84%CE%B5%CF%81%CE%BF%CF%82" TargetMode="External"/><Relationship Id="rId3" Type="http://schemas.openxmlformats.org/officeDocument/2006/relationships/hyperlink" Target="http://el.wikipedia.org/wiki/A%CF%81%CF%87%CE%B1%CE%AF%CE%BF%CE%B9_%CE%88%CE%BB%CE%BB%CE%B7%CE%BD%CE%B5%CF%82_M%CE%B1%CE%BA%CE%B5%CE%B4%CF%8C%CE%BD%CE%B5%CF%82" TargetMode="External"/><Relationship Id="rId7" Type="http://schemas.openxmlformats.org/officeDocument/2006/relationships/hyperlink" Target="http://el.wikipedia.org/wiki/%CE%9A%CF%8D%CF%80%CF%81%CE%BF%CF%82" TargetMode="External"/><Relationship Id="rId2" Type="http://schemas.openxmlformats.org/officeDocument/2006/relationships/hyperlink" Target="http://el.wikipedia.org/wiki/%CE%94%CE%B7%CE%BC%CF%8C%CE%BA%CF%81%CE%B9%CF%84%CE%BF%CF%82" TargetMode="External"/><Relationship Id="rId1" Type="http://schemas.openxmlformats.org/officeDocument/2006/relationships/slideLayout" Target="../slideLayouts/slideLayout2.xml"/><Relationship Id="rId6" Type="http://schemas.openxmlformats.org/officeDocument/2006/relationships/hyperlink" Target="http://el.wikipedia.org/wiki/%CE%9C%CE%B9%CE%B8%CF%81%CE%B1%CF%8A%CF%83%CE%BC%CF%8C%CF%82" TargetMode="External"/><Relationship Id="rId5" Type="http://schemas.openxmlformats.org/officeDocument/2006/relationships/hyperlink" Target="http://el.wikipedia.org/wiki/%CE%91%CF%81%CF%87%CE%B1%CE%AF%CE%B1_%CE%A1%CF%8E%CE%BC%CE%B7" TargetMode="External"/><Relationship Id="rId10" Type="http://schemas.openxmlformats.org/officeDocument/2006/relationships/hyperlink" Target="http://el.wikipedia.org/wiki/%CE%92%CE%BF%CE%B9%CF%89%CF%84%CE%AF%CE%B1" TargetMode="External"/><Relationship Id="rId4" Type="http://schemas.openxmlformats.org/officeDocument/2006/relationships/hyperlink" Target="http://el.wikipedia.org/wiki/%CE%9C%CE%AD%CE%B3%CE%B1%CF%82_%CE%91%CE%BB%CE%AD%CE%BE%CE%B1%CE%BD%CE%B4%CF%81%CE%BF%CF%82" TargetMode="External"/><Relationship Id="rId9" Type="http://schemas.openxmlformats.org/officeDocument/2006/relationships/hyperlink" Target="http://el.wikipedia.org/wiki/%CE%9C%CE%B5%CE%B3%CE%AC%CE%BB%CE%B1_%CE%94%CE%B9%CE%BF%CE%BD%CF%8D%CF%83%CE%B9%CE%B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thumbs.dreamstime.com/z/%CF%88%CF%89%CE%BC%CE%AF-1605283.jpg"/>
          <p:cNvPicPr>
            <a:picLocks noChangeAspect="1" noChangeArrowheads="1"/>
          </p:cNvPicPr>
          <p:nvPr/>
        </p:nvPicPr>
        <p:blipFill>
          <a:blip r:embed="rId2" cstate="print">
            <a:grayscl/>
          </a:blip>
          <a:srcRect/>
          <a:stretch>
            <a:fillRect/>
          </a:stretch>
        </p:blipFill>
        <p:spPr bwMode="auto">
          <a:xfrm>
            <a:off x="741405" y="160638"/>
            <a:ext cx="10033687" cy="6697362"/>
          </a:xfrm>
          <a:prstGeom prst="rect">
            <a:avLst/>
          </a:prstGeom>
          <a:noFill/>
        </p:spPr>
      </p:pic>
      <p:sp>
        <p:nvSpPr>
          <p:cNvPr id="2" name="Τίτλος 1"/>
          <p:cNvSpPr>
            <a:spLocks noGrp="1"/>
          </p:cNvSpPr>
          <p:nvPr>
            <p:ph type="ctrTitle"/>
          </p:nvPr>
        </p:nvSpPr>
        <p:spPr>
          <a:xfrm>
            <a:off x="1449860" y="504526"/>
            <a:ext cx="9144000" cy="2387600"/>
          </a:xfrm>
        </p:spPr>
        <p:txBody>
          <a:bodyPr/>
          <a:lstStyle/>
          <a:p>
            <a:r>
              <a:rPr lang="el-GR" b="1" dirty="0" smtClean="0">
                <a:solidFill>
                  <a:srgbClr val="FF0000"/>
                </a:solidFill>
              </a:rPr>
              <a:t>Το πιο γλυκό ψωμί</a:t>
            </a:r>
            <a:endParaRPr lang="el-GR" b="1" dirty="0">
              <a:solidFill>
                <a:srgbClr val="FF0000"/>
              </a:solidFill>
            </a:endParaRPr>
          </a:p>
        </p:txBody>
      </p:sp>
      <p:sp>
        <p:nvSpPr>
          <p:cNvPr id="3" name="Υπότιτλος 2"/>
          <p:cNvSpPr>
            <a:spLocks noGrp="1"/>
          </p:cNvSpPr>
          <p:nvPr>
            <p:ph type="subTitle" idx="1"/>
          </p:nvPr>
        </p:nvSpPr>
        <p:spPr/>
        <p:txBody>
          <a:bodyPr>
            <a:normAutofit lnSpcReduction="10000"/>
          </a:bodyPr>
          <a:lstStyle/>
          <a:p>
            <a:r>
              <a:rPr lang="el-GR" b="1" dirty="0" smtClean="0">
                <a:solidFill>
                  <a:srgbClr val="FF0000"/>
                </a:solidFill>
              </a:rPr>
              <a:t>Βασίλης </a:t>
            </a:r>
            <a:r>
              <a:rPr lang="el-GR" b="1" dirty="0" err="1" smtClean="0">
                <a:solidFill>
                  <a:srgbClr val="FF0000"/>
                </a:solidFill>
              </a:rPr>
              <a:t>Κασόλας</a:t>
            </a:r>
            <a:r>
              <a:rPr lang="el-GR" b="1" dirty="0" smtClean="0">
                <a:solidFill>
                  <a:srgbClr val="FF0000"/>
                </a:solidFill>
              </a:rPr>
              <a:t> Α’1</a:t>
            </a:r>
          </a:p>
          <a:p>
            <a:r>
              <a:rPr lang="el-GR" b="1" dirty="0" smtClean="0">
                <a:solidFill>
                  <a:srgbClr val="FF0000"/>
                </a:solidFill>
              </a:rPr>
              <a:t>Καθηγήτρια  </a:t>
            </a:r>
          </a:p>
          <a:p>
            <a:r>
              <a:rPr lang="el-GR" b="1" dirty="0" smtClean="0">
                <a:solidFill>
                  <a:srgbClr val="FF0000"/>
                </a:solidFill>
              </a:rPr>
              <a:t>κα Ε. </a:t>
            </a:r>
            <a:r>
              <a:rPr lang="el-GR" b="1" dirty="0" err="1" smtClean="0">
                <a:solidFill>
                  <a:srgbClr val="FF0000"/>
                </a:solidFill>
              </a:rPr>
              <a:t>Μπίσα</a:t>
            </a:r>
            <a:endParaRPr lang="el-GR" b="1" dirty="0" smtClean="0">
              <a:solidFill>
                <a:srgbClr val="FF0000"/>
              </a:solidFill>
            </a:endParaRPr>
          </a:p>
          <a:p>
            <a:r>
              <a:rPr lang="el-GR" b="1" dirty="0" smtClean="0">
                <a:solidFill>
                  <a:srgbClr val="FF0000"/>
                </a:solidFill>
              </a:rPr>
              <a:t>1</a:t>
            </a:r>
            <a:r>
              <a:rPr lang="el-GR" b="1" baseline="30000" dirty="0" smtClean="0">
                <a:solidFill>
                  <a:srgbClr val="FF0000"/>
                </a:solidFill>
              </a:rPr>
              <a:t>ο</a:t>
            </a:r>
            <a:r>
              <a:rPr lang="el-GR" b="1" dirty="0" smtClean="0">
                <a:solidFill>
                  <a:srgbClr val="FF0000"/>
                </a:solidFill>
              </a:rPr>
              <a:t> Γυμνάσιο Ιωαννίνων</a:t>
            </a:r>
            <a:endParaRPr lang="el-GR" b="1" dirty="0">
              <a:solidFill>
                <a:srgbClr val="FF0000"/>
              </a:solidFill>
            </a:endParaRPr>
          </a:p>
        </p:txBody>
      </p:sp>
    </p:spTree>
    <p:extLst>
      <p:ext uri="{BB962C8B-B14F-4D97-AF65-F5344CB8AC3E}">
        <p14:creationId xmlns:p14="http://schemas.microsoft.com/office/powerpoint/2010/main" xmlns="" val="2297773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Πρώτα θέριζαν τα χωράφια</a:t>
            </a:r>
            <a:endParaRPr lang="el-GR" dirty="0"/>
          </a:p>
        </p:txBody>
      </p:sp>
      <p:pic>
        <p:nvPicPr>
          <p:cNvPr id="10" name="Θέση περιεχομένου 9"/>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265405" y="1955345"/>
            <a:ext cx="7661189" cy="4290266"/>
          </a:xfrm>
          <a:solidFill>
            <a:schemeClr val="tx1"/>
          </a:solidFill>
        </p:spPr>
      </p:pic>
    </p:spTree>
    <p:extLst>
      <p:ext uri="{BB962C8B-B14F-4D97-AF65-F5344CB8AC3E}">
        <p14:creationId xmlns:p14="http://schemas.microsoft.com/office/powerpoint/2010/main" xmlns="" val="986543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Μετά έβαζαν τα ζώα να τα κουβαλάνε</a:t>
            </a:r>
            <a:endParaRPr lang="el-GR" dirty="0"/>
          </a:p>
        </p:txBody>
      </p:sp>
      <p:pic>
        <p:nvPicPr>
          <p:cNvPr id="4" name="Θέση περιεχομένου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273644" y="1432902"/>
            <a:ext cx="6858000" cy="5071242"/>
          </a:xfrm>
        </p:spPr>
      </p:pic>
    </p:spTree>
    <p:extLst>
      <p:ext uri="{BB962C8B-B14F-4D97-AF65-F5344CB8AC3E}">
        <p14:creationId xmlns:p14="http://schemas.microsoft.com/office/powerpoint/2010/main" xmlns="" val="4148186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Μετά έπαιρνε σειρά το λίχνισμα</a:t>
            </a:r>
            <a:endParaRPr lang="el-GR" dirty="0"/>
          </a:p>
        </p:txBody>
      </p:sp>
      <p:sp>
        <p:nvSpPr>
          <p:cNvPr id="3" name="Θέση περιεχομένου 2"/>
          <p:cNvSpPr>
            <a:spLocks noGrp="1"/>
          </p:cNvSpPr>
          <p:nvPr>
            <p:ph idx="1"/>
          </p:nvPr>
        </p:nvSpPr>
        <p:spPr/>
        <p:txBody>
          <a:bodyPr/>
          <a:lstStyle/>
          <a:p>
            <a:pPr marL="0" indent="0">
              <a:buNone/>
            </a:pPr>
            <a:r>
              <a:rPr lang="en-US" dirty="0">
                <a:hlinkClick r:id="rId2"/>
              </a:rPr>
              <a:t>https://</a:t>
            </a:r>
            <a:r>
              <a:rPr lang="en-US" dirty="0" smtClean="0">
                <a:hlinkClick r:id="rId2"/>
              </a:rPr>
              <a:t>www.youtube.com/watch?v=zp_uIjeD0Po</a:t>
            </a:r>
            <a:endParaRPr lang="el-GR" dirty="0" smtClean="0"/>
          </a:p>
          <a:p>
            <a:pPr marL="0" indent="0">
              <a:buNone/>
            </a:pPr>
            <a:endParaRPr lang="el-GR" dirty="0" smtClean="0"/>
          </a:p>
          <a:p>
            <a:endParaRPr lang="el-GR" dirty="0"/>
          </a:p>
        </p:txBody>
      </p:sp>
    </p:spTree>
    <p:extLst>
      <p:ext uri="{BB962C8B-B14F-4D97-AF65-F5344CB8AC3E}">
        <p14:creationId xmlns:p14="http://schemas.microsoft.com/office/powerpoint/2010/main" xmlns="" val="1670096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Μετά το αλώνισμα</a:t>
            </a:r>
            <a:endParaRPr lang="el-GR" dirty="0"/>
          </a:p>
        </p:txBody>
      </p:sp>
      <p:sp>
        <p:nvSpPr>
          <p:cNvPr id="3" name="Θέση περιεχομένου 2"/>
          <p:cNvSpPr>
            <a:spLocks noGrp="1"/>
          </p:cNvSpPr>
          <p:nvPr>
            <p:ph idx="1"/>
          </p:nvPr>
        </p:nvSpPr>
        <p:spPr/>
        <p:txBody>
          <a:bodyPr/>
          <a:lstStyle/>
          <a:p>
            <a:r>
              <a:rPr lang="en-US" dirty="0">
                <a:hlinkClick r:id="rId2"/>
              </a:rPr>
              <a:t>https://</a:t>
            </a:r>
            <a:r>
              <a:rPr lang="en-US" dirty="0" smtClean="0">
                <a:hlinkClick r:id="rId2"/>
              </a:rPr>
              <a:t>www.youtube.com/watch?v=KzngCCfFHkw</a:t>
            </a:r>
            <a:endParaRPr lang="el-GR" smtClean="0"/>
          </a:p>
          <a:p>
            <a:endParaRPr lang="el-GR"/>
          </a:p>
        </p:txBody>
      </p:sp>
    </p:spTree>
    <p:extLst>
      <p:ext uri="{BB962C8B-B14F-4D97-AF65-F5344CB8AC3E}">
        <p14:creationId xmlns:p14="http://schemas.microsoft.com/office/powerpoint/2010/main" xmlns="" val="4265693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Μετά το πήγαιναν στις νοικοκυρές να φτιάξουν το ψωμί</a:t>
            </a:r>
            <a:endParaRPr lang="el-GR" dirty="0"/>
          </a:p>
        </p:txBody>
      </p:sp>
      <p:sp>
        <p:nvSpPr>
          <p:cNvPr id="3" name="Θέση περιεχομένου 2"/>
          <p:cNvSpPr>
            <a:spLocks noGrp="1"/>
          </p:cNvSpPr>
          <p:nvPr>
            <p:ph idx="1"/>
          </p:nvPr>
        </p:nvSpPr>
        <p:spPr/>
        <p:txBody>
          <a:bodyPr/>
          <a:lstStyle/>
          <a:p>
            <a:r>
              <a:rPr lang="en-US" dirty="0" smtClean="0">
                <a:hlinkClick r:id="rId2"/>
              </a:rPr>
              <a:t>http://www.youtube.com/watch?v=Zj_2PKi5jNQ</a:t>
            </a:r>
            <a:endParaRPr lang="el-GR" dirty="0" smtClean="0"/>
          </a:p>
          <a:p>
            <a:r>
              <a:rPr lang="el-GR" dirty="0"/>
              <a:t> </a:t>
            </a:r>
          </a:p>
        </p:txBody>
      </p:sp>
    </p:spTree>
    <p:extLst>
      <p:ext uri="{BB962C8B-B14F-4D97-AF65-F5344CB8AC3E}">
        <p14:creationId xmlns:p14="http://schemas.microsoft.com/office/powerpoint/2010/main" xmlns="" val="3237678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Παρασκευή ψωμιού</a:t>
            </a:r>
            <a:endParaRPr lang="el-GR" dirty="0"/>
          </a:p>
        </p:txBody>
      </p:sp>
      <p:sp>
        <p:nvSpPr>
          <p:cNvPr id="3" name="2 - Θέση περιεχομένου"/>
          <p:cNvSpPr>
            <a:spLocks noGrp="1"/>
          </p:cNvSpPr>
          <p:nvPr>
            <p:ph idx="1"/>
          </p:nvPr>
        </p:nvSpPr>
        <p:spPr>
          <a:xfrm>
            <a:off x="838199" y="1703540"/>
            <a:ext cx="10785953" cy="4473423"/>
          </a:xfrm>
        </p:spPr>
        <p:txBody>
          <a:bodyPr>
            <a:normAutofit fontScale="85000" lnSpcReduction="20000"/>
          </a:bodyPr>
          <a:lstStyle/>
          <a:p>
            <a:r>
              <a:rPr lang="el-GR" dirty="0" smtClean="0"/>
              <a:t>Το ψωμί παρασκευάζεται βασικά από </a:t>
            </a:r>
            <a:r>
              <a:rPr lang="el-GR" dirty="0" smtClean="0">
                <a:hlinkClick r:id="rId2" tooltip="Αλεύρι"/>
              </a:rPr>
              <a:t>αλεύρι</a:t>
            </a:r>
            <a:r>
              <a:rPr lang="el-GR" dirty="0" smtClean="0"/>
              <a:t> και </a:t>
            </a:r>
            <a:r>
              <a:rPr lang="el-GR" dirty="0" smtClean="0">
                <a:hlinkClick r:id="rId3" tooltip="Νερό"/>
              </a:rPr>
              <a:t>νερό</a:t>
            </a:r>
            <a:r>
              <a:rPr lang="el-GR" dirty="0" smtClean="0"/>
              <a:t>. Επιπλέον, το </a:t>
            </a:r>
            <a:r>
              <a:rPr lang="el-GR" dirty="0" smtClean="0">
                <a:hlinkClick r:id="rId4" tooltip="Αλάτι"/>
              </a:rPr>
              <a:t>αλάτι</a:t>
            </a:r>
            <a:r>
              <a:rPr lang="el-GR" dirty="0" smtClean="0"/>
              <a:t> και οι </a:t>
            </a:r>
            <a:r>
              <a:rPr lang="el-GR" dirty="0" err="1" smtClean="0"/>
              <a:t>διογκωτικοί</a:t>
            </a:r>
            <a:r>
              <a:rPr lang="el-GR" dirty="0" smtClean="0"/>
              <a:t> παράγοντες, όπως είναι η </a:t>
            </a:r>
            <a:r>
              <a:rPr lang="el-GR" dirty="0" smtClean="0">
                <a:hlinkClick r:id="rId5" tooltip="Μαγιά (δεν έχει γραφτεί ακόμα)"/>
              </a:rPr>
              <a:t>μαγιά</a:t>
            </a:r>
            <a:r>
              <a:rPr lang="el-GR" dirty="0" smtClean="0"/>
              <a:t> και η </a:t>
            </a:r>
            <a:r>
              <a:rPr lang="el-GR" dirty="0" smtClean="0">
                <a:hlinkClick r:id="rId6" tooltip="Μαγειρική σόδα (δεν έχει γραφτεί ακόμα)"/>
              </a:rPr>
              <a:t>μαγειρική σόδα</a:t>
            </a:r>
            <a:r>
              <a:rPr lang="el-GR" dirty="0" smtClean="0"/>
              <a:t> είναι συνήθη συστατικά, αν και μπορεί να περιέχει και άλλα, όπως </a:t>
            </a:r>
            <a:r>
              <a:rPr lang="el-GR" dirty="0" err="1" smtClean="0">
                <a:hlinkClick r:id="rId7" tooltip="Γάλα"/>
              </a:rPr>
              <a:t>γάλα</a:t>
            </a:r>
            <a:r>
              <a:rPr lang="el-GR" dirty="0" err="1" smtClean="0"/>
              <a:t>,</a:t>
            </a:r>
            <a:r>
              <a:rPr lang="el-GR" dirty="0" err="1" smtClean="0">
                <a:hlinkClick r:id="rId8" tooltip="Αυγό"/>
              </a:rPr>
              <a:t>αυγά</a:t>
            </a:r>
            <a:r>
              <a:rPr lang="el-GR" dirty="0" smtClean="0"/>
              <a:t>, </a:t>
            </a:r>
            <a:r>
              <a:rPr lang="el-GR" dirty="0" smtClean="0">
                <a:hlinkClick r:id="rId9" tooltip="Μπαχαρικά"/>
              </a:rPr>
              <a:t>μπαχαρικά</a:t>
            </a:r>
            <a:r>
              <a:rPr lang="el-GR" dirty="0" smtClean="0"/>
              <a:t>, </a:t>
            </a:r>
            <a:r>
              <a:rPr lang="el-GR" dirty="0" smtClean="0">
                <a:hlinkClick r:id="rId10" tooltip="Φρούτο"/>
              </a:rPr>
              <a:t>φρούτα</a:t>
            </a:r>
            <a:r>
              <a:rPr lang="el-GR" dirty="0" smtClean="0"/>
              <a:t> (π.χ. </a:t>
            </a:r>
            <a:r>
              <a:rPr lang="el-GR" dirty="0" smtClean="0">
                <a:hlinkClick r:id="rId11" tooltip="Σταφίδες"/>
              </a:rPr>
              <a:t>σταφίδες</a:t>
            </a:r>
            <a:r>
              <a:rPr lang="el-GR" dirty="0" smtClean="0"/>
              <a:t>), </a:t>
            </a:r>
            <a:r>
              <a:rPr lang="el-GR" dirty="0" smtClean="0">
                <a:hlinkClick r:id="rId12" tooltip="Ζάχαρη"/>
              </a:rPr>
              <a:t>ζάχαρη</a:t>
            </a:r>
            <a:r>
              <a:rPr lang="el-GR" dirty="0" smtClean="0"/>
              <a:t>, </a:t>
            </a:r>
            <a:r>
              <a:rPr lang="el-GR" dirty="0" smtClean="0">
                <a:hlinkClick r:id="rId13" tooltip="Ελιά"/>
              </a:rPr>
              <a:t>ελιές</a:t>
            </a:r>
            <a:r>
              <a:rPr lang="el-GR" dirty="0" smtClean="0"/>
              <a:t>, </a:t>
            </a:r>
            <a:r>
              <a:rPr lang="el-GR" dirty="0" smtClean="0">
                <a:hlinkClick r:id="rId14" tooltip="Λαχανικά"/>
              </a:rPr>
              <a:t>λαχανικά</a:t>
            </a:r>
            <a:r>
              <a:rPr lang="el-GR" dirty="0" smtClean="0"/>
              <a:t>(π.χ</a:t>
            </a:r>
            <a:r>
              <a:rPr lang="el-GR" dirty="0" smtClean="0"/>
              <a:t>. </a:t>
            </a:r>
            <a:r>
              <a:rPr lang="el-GR" dirty="0" smtClean="0">
                <a:hlinkClick r:id="rId15" tooltip="Κρεμμύδι"/>
              </a:rPr>
              <a:t>κρεμμύδι</a:t>
            </a:r>
            <a:r>
              <a:rPr lang="el-GR" dirty="0" smtClean="0"/>
              <a:t>), </a:t>
            </a:r>
            <a:r>
              <a:rPr lang="el-GR" dirty="0" smtClean="0">
                <a:hlinkClick r:id="rId16" tooltip="Ξηροί καρποί"/>
              </a:rPr>
              <a:t>ξηρούς καρπούς</a:t>
            </a:r>
            <a:r>
              <a:rPr lang="el-GR" dirty="0" smtClean="0"/>
              <a:t> (π.χ. </a:t>
            </a:r>
            <a:r>
              <a:rPr lang="el-GR" dirty="0" smtClean="0">
                <a:hlinkClick r:id="rId17" tooltip="Καρύδι"/>
              </a:rPr>
              <a:t>καρύδια</a:t>
            </a:r>
            <a:r>
              <a:rPr lang="el-GR" dirty="0" smtClean="0"/>
              <a:t>) ή σπόρους (π.χ. σπόροι </a:t>
            </a:r>
            <a:r>
              <a:rPr lang="el-GR" dirty="0" smtClean="0">
                <a:hlinkClick r:id="rId18" tooltip="Παπαρούνα"/>
              </a:rPr>
              <a:t>παπαρούνας</a:t>
            </a:r>
            <a:r>
              <a:rPr lang="el-GR" dirty="0" smtClean="0"/>
              <a:t>). Συνήθως, το ψωμί φτιάχνεται από αλεύρι σίτου και νερό αναμειγμένο με μαγιά. Ο παραγόμενος πολτός λέγεται ζύμη ή </a:t>
            </a:r>
            <a:r>
              <a:rPr lang="el-GR" dirty="0" smtClean="0">
                <a:hlinkClick r:id="rId19" tooltip="Προζύμι (δεν έχει γραφτεί ακόμα)"/>
              </a:rPr>
              <a:t>προζύμι</a:t>
            </a:r>
            <a:r>
              <a:rPr lang="el-GR" dirty="0" smtClean="0"/>
              <a:t>. Η ζύμη αφήνεται να φουσκώσει και τελικά ψήνεται στο φούρνο. Κατά την </a:t>
            </a:r>
            <a:r>
              <a:rPr lang="el-GR" dirty="0" smtClean="0">
                <a:hlinkClick r:id="rId20" tooltip="Ζύμωση"/>
              </a:rPr>
              <a:t>ζύμωση</a:t>
            </a:r>
            <a:r>
              <a:rPr lang="el-GR" dirty="0" smtClean="0"/>
              <a:t>, μύκητες της μαγιάς προκαλούν διάσπαση του </a:t>
            </a:r>
            <a:r>
              <a:rPr lang="el-GR" dirty="0" smtClean="0">
                <a:hlinkClick r:id="rId21" tooltip="Άμυλο"/>
              </a:rPr>
              <a:t>αμύλου</a:t>
            </a:r>
            <a:r>
              <a:rPr lang="el-GR" dirty="0" smtClean="0"/>
              <a:t> σε μικρότερα μόρια, με αποτέλεσμα την παραγωγή </a:t>
            </a:r>
            <a:r>
              <a:rPr lang="el-GR" dirty="0" smtClean="0">
                <a:hlinkClick r:id="rId22" tooltip="Διοξείδιο του άνθρακα"/>
              </a:rPr>
              <a:t>διοξειδίου του άνθρακα</a:t>
            </a:r>
            <a:r>
              <a:rPr lang="el-GR" dirty="0" smtClean="0"/>
              <a:t> και το ψωμί φουσκώνει. Αυτό απαιτεί 1 έως 5 ώρες. Ο ιδεώδης χρόνος για να γίνει άριστο ένα ζυμωτό "χωριάτικο" ψωμί είναι 4 ώρες. Αν αφεθεί λιγότερο είναι άνοστο και δύσπεπτο, ενώ αν αφεθεί περισσότερο φουσκώνει πολύ και ξινίζει. Εξαιτίας της υψηλής περιεκτικότητας σε </a:t>
            </a:r>
            <a:r>
              <a:rPr lang="el-GR" dirty="0" err="1" smtClean="0">
                <a:hlinkClick r:id="rId23" tooltip="Γλουτένη"/>
              </a:rPr>
              <a:t>γλουτένη</a:t>
            </a:r>
            <a:r>
              <a:rPr lang="el-GR" dirty="0" smtClean="0"/>
              <a:t>, το μαλακό σιτάρι είναι το πιο κοινό είδος δημητριακού που χρησιμοποιείται για την παρασκευή του</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Εί</a:t>
            </a:r>
            <a:r>
              <a:rPr lang="el-GR" dirty="0" smtClean="0"/>
              <a:t>δη ψωμιού</a:t>
            </a:r>
            <a:endParaRPr lang="el-GR" dirty="0"/>
          </a:p>
        </p:txBody>
      </p:sp>
      <p:sp>
        <p:nvSpPr>
          <p:cNvPr id="3" name="2 - Θέση περιεχομένου"/>
          <p:cNvSpPr>
            <a:spLocks noGrp="1"/>
          </p:cNvSpPr>
          <p:nvPr>
            <p:ph idx="1"/>
          </p:nvPr>
        </p:nvSpPr>
        <p:spPr/>
        <p:txBody>
          <a:bodyPr>
            <a:normAutofit fontScale="55000" lnSpcReduction="20000"/>
          </a:bodyPr>
          <a:lstStyle/>
          <a:p>
            <a:r>
              <a:rPr lang="el-GR" dirty="0" smtClean="0"/>
              <a:t>Πέραν του αλεύρου από μαλακό σιτάρι μπορεί να χρησιμοποιηθεί και αλεύρι από άλλα είδη σιταριού (π.χ. σκληρό, </a:t>
            </a:r>
            <a:r>
              <a:rPr lang="el-GR" dirty="0" err="1" smtClean="0"/>
              <a:t>δίκοκκο</a:t>
            </a:r>
            <a:r>
              <a:rPr lang="el-GR" dirty="0" smtClean="0"/>
              <a:t>, </a:t>
            </a:r>
            <a:r>
              <a:rPr lang="el-GR" dirty="0" err="1" smtClean="0"/>
              <a:t>όλυρα</a:t>
            </a:r>
            <a:r>
              <a:rPr lang="el-GR" dirty="0" smtClean="0"/>
              <a:t>), καθώς και από </a:t>
            </a:r>
            <a:r>
              <a:rPr lang="el-GR" dirty="0" smtClean="0">
                <a:hlinkClick r:id="rId2" tooltip="Σίκαλη"/>
              </a:rPr>
              <a:t>σίκαλη</a:t>
            </a:r>
            <a:r>
              <a:rPr lang="el-GR" dirty="0" smtClean="0"/>
              <a:t>, </a:t>
            </a:r>
            <a:r>
              <a:rPr lang="el-GR" dirty="0" smtClean="0">
                <a:hlinkClick r:id="rId3" tooltip="Κριθάρι"/>
              </a:rPr>
              <a:t>κριθάρι</a:t>
            </a:r>
            <a:r>
              <a:rPr lang="el-GR" dirty="0" smtClean="0"/>
              <a:t>, αραβόσιτο (</a:t>
            </a:r>
            <a:r>
              <a:rPr lang="el-GR" dirty="0" smtClean="0">
                <a:hlinkClick r:id="rId4" tooltip="Καλαμπόκι"/>
              </a:rPr>
              <a:t>καλαμπόκι</a:t>
            </a:r>
            <a:r>
              <a:rPr lang="el-GR" dirty="0" smtClean="0"/>
              <a:t>) και </a:t>
            </a:r>
            <a:r>
              <a:rPr lang="el-GR" dirty="0" smtClean="0">
                <a:hlinkClick r:id="rId5" tooltip="Βρώμη"/>
              </a:rPr>
              <a:t>βρώμη</a:t>
            </a:r>
            <a:r>
              <a:rPr lang="el-GR" dirty="0" smtClean="0"/>
              <a:t>, τα οποία συνήθως, αλλά όχι πάντα, αναμιγνύονται με αλεύρι σίτου. Έτσι, υπάρχει πλέον σήμερα μεγάλη ποικιλία από είδη ψωμιού, μερικά από τα οποία παρατίθενται παρακάτω:</a:t>
            </a:r>
          </a:p>
          <a:p>
            <a:r>
              <a:rPr lang="el-GR" b="1" dirty="0" smtClean="0"/>
              <a:t>Λευκό ψωμί:</a:t>
            </a:r>
            <a:r>
              <a:rPr lang="el-GR" dirty="0" smtClean="0"/>
              <a:t> Γίνεται από αλεύρι που περιέχει μόνο τον κεντρικό πυρήνα των σιτηρών (</a:t>
            </a:r>
            <a:r>
              <a:rPr lang="el-GR" dirty="0" err="1" smtClean="0"/>
              <a:t>ενδοσπέρμιο</a:t>
            </a:r>
            <a:r>
              <a:rPr lang="el-GR" dirty="0" smtClean="0"/>
              <a:t>).</a:t>
            </a:r>
          </a:p>
          <a:p>
            <a:r>
              <a:rPr lang="el-GR" b="1" dirty="0" smtClean="0"/>
              <a:t>Μαύρο ψωμί:</a:t>
            </a:r>
            <a:r>
              <a:rPr lang="el-GR" dirty="0" smtClean="0"/>
              <a:t> Παρασκευάζεται από αλεύρι που προέρχεται από το </a:t>
            </a:r>
            <a:r>
              <a:rPr lang="el-GR" dirty="0" err="1" smtClean="0"/>
              <a:t>ενδοσπέρμιο</a:t>
            </a:r>
            <a:r>
              <a:rPr lang="el-GR" dirty="0" smtClean="0"/>
              <a:t> και από 10% πίτουρο. Μπορεί επίσης να αναφέρεται στο άσπρο ψωμί με προσθήκη χρωστικών (συχνά χρωστική καραμέλα) για να γίνει καφέ.</a:t>
            </a:r>
          </a:p>
          <a:p>
            <a:r>
              <a:rPr lang="el-GR" b="1" dirty="0" smtClean="0"/>
              <a:t>Ψωμί ολικής αλέσεως:</a:t>
            </a:r>
            <a:r>
              <a:rPr lang="el-GR" dirty="0" smtClean="0"/>
              <a:t> Περιέχει το σύνολο του κόκκου του σιταριού (</a:t>
            </a:r>
            <a:r>
              <a:rPr lang="el-GR" dirty="0" err="1" smtClean="0"/>
              <a:t>ενδοσπέρμιο</a:t>
            </a:r>
            <a:r>
              <a:rPr lang="el-GR" dirty="0" smtClean="0"/>
              <a:t>, πίτουρο, φύτρο).</a:t>
            </a:r>
          </a:p>
          <a:p>
            <a:r>
              <a:rPr lang="el-GR" b="1" dirty="0" smtClean="0"/>
              <a:t>Πολύσπορο ψωμί:</a:t>
            </a:r>
            <a:r>
              <a:rPr lang="el-GR" dirty="0" smtClean="0"/>
              <a:t> Πρόκειται για υψηλής θρεπτικής αξίας ψωμί, πλούσιο σε φυτικές ίνες, βιταμίνες, αμινοξέα και θρεπτικά συστατικά. Από το όνομά του, καταλαβαίνουμε ότι παρασκευάζεται από διάφορα είδη δημητριακών, όπως σιτάρι, σίκαλη, κριθάρι, βρώμη, καλαμπόκι, σπόρους κεχριού, παπαρούνας, ηλιόσπορου.</a:t>
            </a:r>
          </a:p>
          <a:p>
            <a:r>
              <a:rPr lang="el-GR" b="1" dirty="0" smtClean="0"/>
              <a:t>Χωριάτικο ψωμί:</a:t>
            </a:r>
            <a:r>
              <a:rPr lang="el-GR" dirty="0" smtClean="0"/>
              <a:t> Παρασκευάζεται από αλεύρι, το οποίο παράγεται αποκλειστικά και μόνο από σκληρό σιτάρι και έχει χρυσοκίτρινο χρώμα.</a:t>
            </a:r>
          </a:p>
          <a:p>
            <a:r>
              <a:rPr lang="el-GR" b="1" dirty="0" err="1" smtClean="0"/>
              <a:t>Καλαμποκόψωμο</a:t>
            </a:r>
            <a:r>
              <a:rPr lang="el-GR" b="1" dirty="0" smtClean="0"/>
              <a:t>:</a:t>
            </a:r>
            <a:r>
              <a:rPr lang="el-GR" dirty="0" smtClean="0"/>
              <a:t> Παρασκευάζεται από αλεύρι καλαμποκιού, το οποίο παράγεται από την άλεση του αραβόσιτου, έχει έντονο κίτρινο χρώμα, απαλή υφή και νόστιμη γεύση.</a:t>
            </a:r>
          </a:p>
          <a:p>
            <a:r>
              <a:rPr lang="el-GR" b="1" dirty="0" smtClean="0"/>
              <a:t>Ψωμί σίκαλης:</a:t>
            </a:r>
            <a:r>
              <a:rPr lang="el-GR" dirty="0" smtClean="0"/>
              <a:t> Γίνεται από αλεύρι σίκαλης, το οποίο έχει υψηλότερη περιεκτικότητα σε φυτικές ίνες από πολλούς κοινούς τύπους ψωμιού και συχνά είναι πιο σκούρο στο χρώμα. Μπορεί να έχει ανοιχτό ή σκούρο χρώμα, ανάλογα με τον τύπο του </a:t>
            </a:r>
            <a:r>
              <a:rPr lang="el-GR" dirty="0" err="1" smtClean="0"/>
              <a:t>άλευρου</a:t>
            </a:r>
            <a:r>
              <a:rPr lang="el-GR" dirty="0" smtClean="0"/>
              <a:t> που χρησιμοποιείται και την προσθήκη χρωστικών, και συνήθως είναι πυκνότερο από το ψωμί που γίνεται από αλεύρι σίτου, ενώ έχει περισσότερες φυτικές ίνες από το λευκό ψωμί.</a:t>
            </a:r>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Σύντομες ιστορικές αναφορές στο ψωμί</a:t>
            </a:r>
            <a:br>
              <a:rPr lang="el-GR" dirty="0" smtClean="0"/>
            </a:br>
            <a:endParaRPr lang="el-GR" dirty="0"/>
          </a:p>
        </p:txBody>
      </p:sp>
      <p:sp>
        <p:nvSpPr>
          <p:cNvPr id="3" name="2 - Θέση περιεχομένου"/>
          <p:cNvSpPr>
            <a:spLocks noGrp="1"/>
          </p:cNvSpPr>
          <p:nvPr>
            <p:ph idx="1"/>
          </p:nvPr>
        </p:nvSpPr>
        <p:spPr/>
        <p:txBody>
          <a:bodyPr>
            <a:normAutofit fontScale="40000" lnSpcReduction="20000"/>
          </a:bodyPr>
          <a:lstStyle/>
          <a:p>
            <a:r>
              <a:rPr lang="el-GR" dirty="0" smtClean="0"/>
              <a:t>Ο </a:t>
            </a:r>
            <a:r>
              <a:rPr lang="el-GR" dirty="0" smtClean="0">
                <a:hlinkClick r:id="rId2" tooltip="Δημόκριτος"/>
              </a:rPr>
              <a:t>Δημόκριτος</a:t>
            </a:r>
            <a:r>
              <a:rPr lang="el-GR" dirty="0" smtClean="0"/>
              <a:t> πέθανε σε βαθιά γεράματα. Στα πρόθυρα του θανάτου κι ενώ δεν είχε ελπίδα να ζήσει ούτε μια μέρα ακόμη, η αδελφή του λυπόταν γιατί ο θάνατος του αδελφού της θα την εμπόδιζε να πάρει μέρος αμέσως στη γιορτή των Θεσμοφορίων, προς τιμή της Δήμητρας. Τότε ο </a:t>
            </a:r>
            <a:r>
              <a:rPr lang="el-GR" dirty="0" smtClean="0">
                <a:hlinkClick r:id="rId2" tooltip="Δημόκριτος"/>
              </a:rPr>
              <a:t>Δημόκριτος</a:t>
            </a:r>
            <a:r>
              <a:rPr lang="el-GR" dirty="0" smtClean="0"/>
              <a:t> ζήτησε να του φέρει ζεστά ψωμιά και τ' ακούμπησε στα ρουθούνια του, για ν' αναπνέει το ζεστό αέρα. Έτσι κρατήθηκε στη ζωή, μέχρι να τελειώσει το τριήμερο της γιορτής. Γι' αυτό είπαν ότι ο σοφός Δημόκριτος φιλοξένησε το θάνατο στο σπίτι του τρεις μέρες και του πρόσφερε ζεστό ψωμί </a:t>
            </a:r>
            <a:r>
              <a:rPr lang="el-GR" i="1" dirty="0" smtClean="0"/>
              <a:t>(Διογένης Λαέρτιος, 9, 7, 43)</a:t>
            </a:r>
            <a:r>
              <a:rPr lang="el-GR" dirty="0" smtClean="0"/>
              <a:t>.</a:t>
            </a:r>
          </a:p>
          <a:p>
            <a:r>
              <a:rPr lang="el-GR" dirty="0" smtClean="0"/>
              <a:t>Στην αρχαία Αθήνα, και ειδικά στα συμπόσια, προσφέρονταν άφθονες ποσότητες κρέατος και οι καλεσμένοι έτρωγαν με τα χέρια και χρησιμοποιούσαν αντί για πετσέτα, κομμάτια ψωμί, τα οποία πετούσαν έπειτα στα σκυλιά τους, που τους ακολουθούσαν παντού.</a:t>
            </a:r>
          </a:p>
          <a:p>
            <a:r>
              <a:rPr lang="el-GR" dirty="0" smtClean="0"/>
              <a:t>Εκτός όμως αυτού, στην καθημερινή ζωή των περισσοτέρων Ελλήνων που ήταν λιτοδίαιτοι, η συνηθισμένη τροφή ήταν χορταρικά, ψωμί, τυρί κι ελιές.</a:t>
            </a:r>
          </a:p>
          <a:p>
            <a:r>
              <a:rPr lang="el-GR" dirty="0" smtClean="0"/>
              <a:t>Οι </a:t>
            </a:r>
            <a:r>
              <a:rPr lang="el-GR" dirty="0" smtClean="0">
                <a:hlinkClick r:id="rId3" tooltip="Aρχαίοι Έλληνες Mακεδόνες"/>
              </a:rPr>
              <a:t>αρχαίοι Έλληνες </a:t>
            </a:r>
            <a:r>
              <a:rPr lang="el-GR" dirty="0" smtClean="0">
                <a:hlinkClick r:id="rId3" tooltip="Aρχαίοι Έλληνες Mακεδόνες"/>
              </a:rPr>
              <a:t>Μακεδόνες</a:t>
            </a:r>
            <a:r>
              <a:rPr lang="el-GR" dirty="0" smtClean="0"/>
              <a:t>. Αφού κοβόταν το ψωμί, δοκίμαζε και τις δύο μερίδες ο μέλλων σύζυγος. Έτσι έγινε και στον γάμο του </a:t>
            </a:r>
            <a:r>
              <a:rPr lang="el-GR" dirty="0" smtClean="0">
                <a:hlinkClick r:id="rId4" tooltip="Μέγας Αλέξανδρος"/>
              </a:rPr>
              <a:t>Μ. Αλεξάνδρου</a:t>
            </a:r>
            <a:r>
              <a:rPr lang="el-GR" dirty="0" smtClean="0"/>
              <a:t> με τη Ρωξάνη.</a:t>
            </a:r>
          </a:p>
          <a:p>
            <a:r>
              <a:rPr lang="el-GR" dirty="0" smtClean="0"/>
              <a:t>Αλλά και στις τελετές του γάμου στην </a:t>
            </a:r>
            <a:r>
              <a:rPr lang="el-GR" dirty="0" smtClean="0">
                <a:hlinkClick r:id="rId5" tooltip="Αρχαία Ρώμη"/>
              </a:rPr>
              <a:t>αρχαία Ρώμη</a:t>
            </a:r>
            <a:r>
              <a:rPr lang="el-GR" dirty="0" smtClean="0"/>
              <a:t>, οι δύο οικογένειες που ενώνονταν έτρωγαν ψωμί μαζί.</a:t>
            </a:r>
          </a:p>
          <a:p>
            <a:r>
              <a:rPr lang="el-GR" dirty="0" smtClean="0"/>
              <a:t>Στις τελετές μυήσεως στη </a:t>
            </a:r>
            <a:r>
              <a:rPr lang="el-GR" dirty="0" err="1" smtClean="0">
                <a:hlinkClick r:id="rId6" tooltip="Μιθραϊσμός"/>
              </a:rPr>
              <a:t>μιθραϊκή</a:t>
            </a:r>
            <a:r>
              <a:rPr lang="el-GR" dirty="0" smtClean="0">
                <a:hlinkClick r:id="rId6" tooltip="Μιθραϊσμός"/>
              </a:rPr>
              <a:t> πίστη</a:t>
            </a:r>
            <a:r>
              <a:rPr lang="el-GR" dirty="0" smtClean="0"/>
              <a:t>, ο </a:t>
            </a:r>
            <a:r>
              <a:rPr lang="el-GR" dirty="0" err="1" smtClean="0"/>
              <a:t>μυούμενος</a:t>
            </a:r>
            <a:r>
              <a:rPr lang="el-GR" dirty="0" smtClean="0"/>
              <a:t> γονατίζει με τα δύο πόδια και φέρνει τα χέρια σταυρωτά στον λαιμό, ενώ ο μυσταγωγός πίσω του, πατά με το ένα πόδι την κνήμη του </a:t>
            </a:r>
            <a:r>
              <a:rPr lang="el-GR" dirty="0" err="1" smtClean="0"/>
              <a:t>μυούμενου</a:t>
            </a:r>
            <a:r>
              <a:rPr lang="el-GR" dirty="0" smtClean="0"/>
              <a:t> και κρατά ένα μπαστούνι ή σπαθί, στο όποιο είναι περασμένο ένα κομμάτι ψωμί. Αυτό γινόταν επειδή το ψωμί ήταν ιερό, καθώς γινόταν από καρπούς της γης, γονιμοποιημένης από το σπέρμα του ιερού ταύρου.</a:t>
            </a:r>
          </a:p>
          <a:p>
            <a:r>
              <a:rPr lang="el-GR" dirty="0" smtClean="0"/>
              <a:t>Στην μυκηναϊκή εποχή, κάθε σπίτι έφτιαχνε μόνο του το ψωμί που κατανάλωνε και για το λόγο αυτό είχε το χειροκίνητο μύλο του, που μετέτρεπε την ζέα σε αλεύρι.</a:t>
            </a:r>
          </a:p>
          <a:p>
            <a:r>
              <a:rPr lang="el-GR" dirty="0" smtClean="0"/>
              <a:t>Η </a:t>
            </a:r>
            <a:r>
              <a:rPr lang="el-GR" dirty="0" smtClean="0">
                <a:hlinkClick r:id="rId7" tooltip="Κύπρος"/>
              </a:rPr>
              <a:t>Κύπρος</a:t>
            </a:r>
            <a:r>
              <a:rPr lang="el-GR" dirty="0" smtClean="0"/>
              <a:t> ήταν μία από τις αποθήκες του ελληνικού κόσμου. Κατά τα λεγόμενα του </a:t>
            </a:r>
            <a:r>
              <a:rPr lang="el-GR" dirty="0" smtClean="0">
                <a:hlinkClick r:id="rId8" tooltip="Πλίνιος ο Πρεσβύτερος"/>
              </a:rPr>
              <a:t>Πλίνιου</a:t>
            </a:r>
            <a:r>
              <a:rPr lang="el-GR" dirty="0" smtClean="0"/>
              <a:t>, η ζέα της Κύπρου έδινε ένα περίφημο καστανόξανθο ψωμί.</a:t>
            </a:r>
          </a:p>
          <a:p>
            <a:r>
              <a:rPr lang="el-GR" dirty="0" smtClean="0"/>
              <a:t>Οι αρχαίοι Έλληνες συνήθιζαν να βάζουν θαλασσινό αλάτι στο ψωμί για νοστιμιά.</a:t>
            </a:r>
          </a:p>
          <a:p>
            <a:r>
              <a:rPr lang="el-GR" dirty="0" smtClean="0"/>
              <a:t>Στα </a:t>
            </a:r>
            <a:r>
              <a:rPr lang="el-GR" dirty="0" smtClean="0">
                <a:hlinkClick r:id="rId9" tooltip="Μεγάλα Διονύσια"/>
              </a:rPr>
              <a:t>μεγάλα Διονύσια</a:t>
            </a:r>
            <a:r>
              <a:rPr lang="el-GR" dirty="0" smtClean="0"/>
              <a:t> όσοι έπαιρναν μέρος, πήγαιναν με καλάθια που περιείχαν κρασί, νερό και ψωμί, που χρειαζόταν για την θυσία.</a:t>
            </a:r>
          </a:p>
          <a:p>
            <a:r>
              <a:rPr lang="el-GR" dirty="0" smtClean="0"/>
              <a:t>Το άσπρο ψωμί, σύμφωνα με τους ονειροκρίτες της αρχαίας Αιγύπτου, ήταν καλό σημάδι.</a:t>
            </a:r>
          </a:p>
          <a:p>
            <a:r>
              <a:rPr lang="el-GR" dirty="0" smtClean="0"/>
              <a:t>Διδακτικά κείμενα στην αρχαία Αίγυπτο αναφέρουν: </a:t>
            </a:r>
            <a:r>
              <a:rPr lang="el-GR" i="1" dirty="0" smtClean="0"/>
              <a:t>Ανταπόδωσε στη μητέρα σου όλα όσα έκανε για σένα. Δώσε της άφθονο ψωμί και σήκωνε την στα χέρια, όπως σε σήκωσε και αυτή.</a:t>
            </a:r>
            <a:endParaRPr lang="el-GR" dirty="0" smtClean="0"/>
          </a:p>
          <a:p>
            <a:r>
              <a:rPr lang="el-GR" dirty="0" smtClean="0"/>
              <a:t>Στο γερμανικό </a:t>
            </a:r>
            <a:r>
              <a:rPr lang="el-GR" i="1" dirty="0" smtClean="0"/>
              <a:t>Μουσείο Ψωμιού</a:t>
            </a:r>
            <a:r>
              <a:rPr lang="el-GR" dirty="0" smtClean="0"/>
              <a:t> που λειτουργεί στην πόλη Ουλμ, τα ωραιότερα εκθέματα είναι τέσσερα ελληνικά ειδώλια του 5ου αιώνα </a:t>
            </a:r>
            <a:r>
              <a:rPr lang="el-GR" dirty="0" err="1" smtClean="0"/>
              <a:t>π.Χ.</a:t>
            </a:r>
            <a:r>
              <a:rPr lang="el-GR" dirty="0" smtClean="0"/>
              <a:t>, προερχόμενα από τη </a:t>
            </a:r>
            <a:r>
              <a:rPr lang="el-GR" dirty="0" smtClean="0">
                <a:hlinkClick r:id="rId10" tooltip="Βοιωτία"/>
              </a:rPr>
              <a:t>Βοιωτία</a:t>
            </a:r>
            <a:r>
              <a:rPr lang="el-GR" dirty="0" smtClean="0"/>
              <a:t>, με γυναικείες μορφές. Στα ειδώλια εικονίζεται το άλεσμα του σταριού σε γουδί, το πλάσιμο της ζύμης, το ψήσιμο του ψωμιού και οι άρτοι έτοιμοι προς πώληση και βρώση.</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610</Words>
  <Application>Microsoft Office PowerPoint</Application>
  <PresentationFormat>Προσαρμογή</PresentationFormat>
  <Paragraphs>39</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Το πιο γλυκό ψωμί</vt:lpstr>
      <vt:lpstr>Πρώτα θέριζαν τα χωράφια</vt:lpstr>
      <vt:lpstr>Μετά έβαζαν τα ζώα να τα κουβαλάνε</vt:lpstr>
      <vt:lpstr>Μετά έπαιρνε σειρά το λίχνισμα</vt:lpstr>
      <vt:lpstr>Μετά το αλώνισμα</vt:lpstr>
      <vt:lpstr>Μετά το πήγαιναν στις νοικοκυρές να φτιάξουν το ψωμί</vt:lpstr>
      <vt:lpstr>Παρασκευή ψωμιού</vt:lpstr>
      <vt:lpstr>Είδη ψωμιού</vt:lpstr>
      <vt:lpstr>Σύντομες ιστορικές αναφορές στο ψωμί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πιο γλυκό ψωμί</dc:title>
  <dc:creator>bill kasolas</dc:creator>
  <cp:lastModifiedBy>user</cp:lastModifiedBy>
  <cp:revision>14</cp:revision>
  <dcterms:created xsi:type="dcterms:W3CDTF">2014-10-23T14:58:57Z</dcterms:created>
  <dcterms:modified xsi:type="dcterms:W3CDTF">2014-11-10T17:22:44Z</dcterms:modified>
</cp:coreProperties>
</file>